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  <p:sldMasterId id="2147483692" r:id="rId3"/>
  </p:sldMasterIdLst>
  <p:notesMasterIdLst>
    <p:notesMasterId r:id="rId3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7" r:id="rId19"/>
    <p:sldId id="288" r:id="rId20"/>
    <p:sldId id="289" r:id="rId21"/>
    <p:sldId id="290" r:id="rId22"/>
    <p:sldId id="291" r:id="rId23"/>
    <p:sldId id="271" r:id="rId24"/>
    <p:sldId id="272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entury Schoolbook" panose="02040604050505020304" pitchFamily="18" charset="0"/>
      <p:regular r:id="rId43"/>
      <p:bold r:id="rId44"/>
      <p:italic r:id="rId45"/>
      <p:boldItalic r:id="rId46"/>
    </p:embeddedFont>
    <p:embeddedFont>
      <p:font typeface="Georgia" panose="02040502050405020303" pitchFamily="18" charset="0"/>
      <p:regular r:id="rId47"/>
      <p:bold r:id="rId48"/>
      <p:italic r:id="rId49"/>
      <p:boldItalic r:id="rId50"/>
    </p:embeddedFont>
    <p:embeddedFont>
      <p:font typeface="Rockwell" panose="02060603020205020403" pitchFamily="18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A45FFD-0299-44C9-99DB-58A21A0FAC26}">
  <a:tblStyle styleId="{42A45FFD-0299-44C9-99DB-58A21A0FAC26}" styleName="Table_0">
    <a:wholeTbl>
      <a:tcTxStyle b="off" i="off">
        <a:font>
          <a:latin typeface="Century Schoolbook"/>
          <a:ea typeface="Century Schoolbook"/>
          <a:cs typeface="Century Schoolbook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FE6C789-9096-45C8-8A42-BEC36C1A9A45}" styleName="Table_1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5E8"/>
          </a:solidFill>
        </a:fill>
      </a:tcStyle>
    </a:wholeTbl>
    <a:band1H>
      <a:tcTxStyle/>
      <a:tcStyle>
        <a:tcBdr/>
        <a:fill>
          <a:solidFill>
            <a:srgbClr val="DEEA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A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0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5.fntdata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7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3342\Desktop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3342\Desktop\Book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Research Publications </a:t>
            </a:r>
          </a:p>
        </c:rich>
      </c:tx>
      <c:layout>
        <c:manualLayout>
          <c:xMode val="edge"/>
          <c:yMode val="edge"/>
          <c:x val="1.1844234299145781E-2"/>
          <c:y val="2.14480765028757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P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Scopus Recognized Journal Papers per Faculty (total / no. of faculty members)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885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Sheet1!$C$2:$G$2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Total</c:v>
                </c:pt>
              </c:strCache>
            </c:strRef>
          </c:cat>
          <c:val>
            <c:numRef>
              <c:f>Sheet1!$C$3:$G$3</c:f>
              <c:numCache>
                <c:formatCode>General</c:formatCode>
                <c:ptCount val="5"/>
                <c:pt idx="0">
                  <c:v>0.32</c:v>
                </c:pt>
                <c:pt idx="1">
                  <c:v>0.09</c:v>
                </c:pt>
                <c:pt idx="2">
                  <c:v>0.23</c:v>
                </c:pt>
                <c:pt idx="3">
                  <c:v>0.38</c:v>
                </c:pt>
                <c:pt idx="4">
                  <c:v>1.02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F2-4D3B-A2BA-D36B52CAF2AC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Journal Papers per Faculty (total / no. of faculty members)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5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Sheet1!$C$2:$G$2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Total</c:v>
                </c:pt>
              </c:strCache>
            </c:strRef>
          </c:cat>
          <c:val>
            <c:numRef>
              <c:f>Sheet1!$C$4:$G$4</c:f>
              <c:numCache>
                <c:formatCode>General</c:formatCode>
                <c:ptCount val="5"/>
                <c:pt idx="0">
                  <c:v>0.73</c:v>
                </c:pt>
                <c:pt idx="1">
                  <c:v>0.59</c:v>
                </c:pt>
                <c:pt idx="2">
                  <c:v>0.68</c:v>
                </c:pt>
                <c:pt idx="3">
                  <c:v>1.63</c:v>
                </c:pt>
                <c:pt idx="4">
                  <c:v>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F2-4D3B-A2BA-D36B52CAF2AC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Citations per Faculty (total citations / no. of faculty members)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75000"/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75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Sheet1!$C$2:$G$2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Total</c:v>
                </c:pt>
              </c:strCache>
            </c:strRef>
          </c:cat>
          <c:val>
            <c:numRef>
              <c:f>Sheet1!$C$5:$G$5</c:f>
              <c:numCache>
                <c:formatCode>General</c:formatCode>
                <c:ptCount val="5"/>
                <c:pt idx="0">
                  <c:v>7.14</c:v>
                </c:pt>
                <c:pt idx="1">
                  <c:v>8.18</c:v>
                </c:pt>
                <c:pt idx="2">
                  <c:v>10.86</c:v>
                </c:pt>
                <c:pt idx="3">
                  <c:v>34.869999999999997</c:v>
                </c:pt>
                <c:pt idx="4">
                  <c:v>61.05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F2-4D3B-A2BA-D36B52CAF2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4050608"/>
        <c:axId val="1874032304"/>
      </c:barChart>
      <c:catAx>
        <c:axId val="187405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1874032304"/>
        <c:crosses val="autoZero"/>
        <c:auto val="1"/>
        <c:lblAlgn val="ctr"/>
        <c:lblOffset val="100"/>
        <c:noMultiLvlLbl val="0"/>
      </c:catAx>
      <c:valAx>
        <c:axId val="1874032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187405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604529278974323E-2"/>
          <c:y val="0.69060864076213124"/>
          <c:w val="0.63821040675252549"/>
          <c:h val="0.28411805934489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P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09450690099183E-2"/>
          <c:y val="0.13297022082765969"/>
          <c:w val="0.93878885757788866"/>
          <c:h val="0.5186856906044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885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Sheet1!$B$12:$B$15</c:f>
              <c:strCache>
                <c:ptCount val="4"/>
                <c:pt idx="0">
                  <c:v>W</c:v>
                </c:pt>
                <c:pt idx="1">
                  <c:v>X</c:v>
                </c:pt>
                <c:pt idx="2">
                  <c:v>Y</c:v>
                </c:pt>
                <c:pt idx="3">
                  <c:v>NR</c:v>
                </c:pt>
              </c:strCache>
            </c:strRef>
          </c:cat>
          <c:val>
            <c:numRef>
              <c:f>Sheet1!$C$12:$C$15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A-4C16-AE23-3544D63F1D2C}"/>
            </c:ext>
          </c:extLst>
        </c:ser>
        <c:ser>
          <c:idx val="1"/>
          <c:order val="1"/>
          <c:tx>
            <c:strRef>
              <c:f>Sheet1!$D$11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5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Sheet1!$B$12:$B$15</c:f>
              <c:strCache>
                <c:ptCount val="4"/>
                <c:pt idx="0">
                  <c:v>W</c:v>
                </c:pt>
                <c:pt idx="1">
                  <c:v>X</c:v>
                </c:pt>
                <c:pt idx="2">
                  <c:v>Y</c:v>
                </c:pt>
                <c:pt idx="3">
                  <c:v>NR</c:v>
                </c:pt>
              </c:strCache>
            </c:strRef>
          </c:cat>
          <c:val>
            <c:numRef>
              <c:f>Sheet1!$D$12:$D$15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8A-4C16-AE23-3544D63F1D2C}"/>
            </c:ext>
          </c:extLst>
        </c:ser>
        <c:ser>
          <c:idx val="2"/>
          <c:order val="2"/>
          <c:tx>
            <c:strRef>
              <c:f>Sheet1!$E$11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75000"/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75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Sheet1!$B$12:$B$15</c:f>
              <c:strCache>
                <c:ptCount val="4"/>
                <c:pt idx="0">
                  <c:v>W</c:v>
                </c:pt>
                <c:pt idx="1">
                  <c:v>X</c:v>
                </c:pt>
                <c:pt idx="2">
                  <c:v>Y</c:v>
                </c:pt>
                <c:pt idx="3">
                  <c:v>NR</c:v>
                </c:pt>
              </c:strCache>
            </c:strRef>
          </c:cat>
          <c:val>
            <c:numRef>
              <c:f>Sheet1!$E$12:$E$15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8A-4C16-AE23-3544D63F1D2C}"/>
            </c:ext>
          </c:extLst>
        </c:ser>
        <c:ser>
          <c:idx val="3"/>
          <c:order val="3"/>
          <c:tx>
            <c:strRef>
              <c:f>Sheet1!$F$11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98500"/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985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Sheet1!$B$12:$B$15</c:f>
              <c:strCache>
                <c:ptCount val="4"/>
                <c:pt idx="0">
                  <c:v>W</c:v>
                </c:pt>
                <c:pt idx="1">
                  <c:v>X</c:v>
                </c:pt>
                <c:pt idx="2">
                  <c:v>Y</c:v>
                </c:pt>
                <c:pt idx="3">
                  <c:v>NR</c:v>
                </c:pt>
              </c:strCache>
            </c:strRef>
          </c:cat>
          <c:val>
            <c:numRef>
              <c:f>Sheet1!$F$12:$F$15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8A-4C16-AE23-3544D63F1D2C}"/>
            </c:ext>
          </c:extLst>
        </c:ser>
        <c:ser>
          <c:idx val="4"/>
          <c:order val="4"/>
          <c:tx>
            <c:strRef>
              <c:f>Sheet1!$G$11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30000"/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3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Sheet1!$B$12:$B$15</c:f>
              <c:strCache>
                <c:ptCount val="4"/>
                <c:pt idx="0">
                  <c:v>W</c:v>
                </c:pt>
                <c:pt idx="1">
                  <c:v>X</c:v>
                </c:pt>
                <c:pt idx="2">
                  <c:v>Y</c:v>
                </c:pt>
                <c:pt idx="3">
                  <c:v>NR</c:v>
                </c:pt>
              </c:strCache>
            </c:strRef>
          </c:cat>
          <c:val>
            <c:numRef>
              <c:f>Sheet1!$G$12:$G$15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73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8A-4C16-AE23-3544D63F1D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58497568"/>
        <c:axId val="1758499648"/>
      </c:barChart>
      <c:catAx>
        <c:axId val="175849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1758499648"/>
        <c:crosses val="autoZero"/>
        <c:auto val="1"/>
        <c:lblAlgn val="ctr"/>
        <c:lblOffset val="100"/>
        <c:noMultiLvlLbl val="0"/>
      </c:catAx>
      <c:valAx>
        <c:axId val="1758499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175849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P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0.08895</cdr:x>
      <cdr:y>0</cdr:y>
    </cdr:from>
    <cdr:to>
      <cdr:x>0.34958</cdr:x>
      <cdr:y>0.20083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0F6CC9FD-9663-4E54-8C76-570AF906549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97840" y="0"/>
          <a:ext cx="1458655" cy="33922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469542bd6a_0_1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3469542bd6a_0_116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75" tIns="45275" rIns="90575" bIns="45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3469542bd6a_0_1160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75" tIns="45275" rIns="90575" bIns="45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</a:t>
            </a:fld>
            <a:endParaRPr sz="1400"/>
          </a:p>
        </p:txBody>
      </p:sp>
      <p:sp>
        <p:nvSpPr>
          <p:cNvPr id="286" name="Google Shape;286;g3469542bd6a_0_1160:notes"/>
          <p:cNvSpPr txBox="1">
            <a:spLocks noGrp="1"/>
          </p:cNvSpPr>
          <p:nvPr>
            <p:ph type="hdr" idx="3"/>
          </p:nvPr>
        </p:nvSpPr>
        <p:spPr>
          <a:xfrm>
            <a:off x="1" y="0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75" tIns="45275" rIns="90575" bIns="45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469542bd6a_0_2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g3469542bd6a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469542bd6a_0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g3469542bd6a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469542bd6a_0_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g3469542bd6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469542bd6a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g3469542bd6a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469542bd6a_0_2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3469542bd6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469542bd6a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g3469542bd6a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469542bd6a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g3469542bd6a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5061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469542bd6a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g3469542bd6a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5041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469542bd6a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g3469542bd6a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7961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469542bd6a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g3469542bd6a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423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69542bd6a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g3469542bd6a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469542bd6a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g3469542bd6a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2966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469542bd6a_0_485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3469542bd6a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469542bd6a_0_747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g3469542bd6a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d9195ab062_5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2d9195ab062_5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30df2a9af6_7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330df2a9af6_7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d9195ab062_5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g2d9195ab062_5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d9195ab062_5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g2d9195ab062_5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d9195ab062_5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2d9195ab062_5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0df2a9af6_7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330df2a9af6_7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34d3b2283c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334d3b228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469542bd6a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3469542bd6a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34d3b2283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g334d3b228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469542bd6a_0_1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g3469542bd6a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469542bd6a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g3469542bd6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469542bd6a_0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3469542bd6a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469542bd6a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g3469542bd6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469542bd6a_0_2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3469542bd6a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469542bd6a_0_2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g3469542bd6a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946404" y="274320"/>
            <a:ext cx="7269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946404" y="1371600"/>
            <a:ext cx="64464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946404" y="274320"/>
            <a:ext cx="7269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ctrTitle"/>
          </p:nvPr>
        </p:nvSpPr>
        <p:spPr>
          <a:xfrm>
            <a:off x="946404" y="569214"/>
            <a:ext cx="70638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Schoolbook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1"/>
          </p:nvPr>
        </p:nvSpPr>
        <p:spPr>
          <a:xfrm>
            <a:off x="946404" y="3600450"/>
            <a:ext cx="7063800" cy="12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300"/>
              <a:buNone/>
              <a:defRPr sz="17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946404" y="569214"/>
            <a:ext cx="70638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Schoolbook"/>
              <a:buNone/>
              <a:defRPr sz="5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946404" y="3600450"/>
            <a:ext cx="7063800" cy="12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300"/>
              <a:buNone/>
              <a:defRPr sz="17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8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46404" y="274320"/>
            <a:ext cx="7269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946404" y="1371600"/>
            <a:ext cx="33603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2"/>
          </p:nvPr>
        </p:nvSpPr>
        <p:spPr>
          <a:xfrm>
            <a:off x="4594860" y="1371600"/>
            <a:ext cx="33603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946404" y="274320"/>
            <a:ext cx="7269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946404" y="1285241"/>
            <a:ext cx="33603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2"/>
          </p:nvPr>
        </p:nvSpPr>
        <p:spPr>
          <a:xfrm>
            <a:off x="946404" y="1880663"/>
            <a:ext cx="33603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3"/>
          </p:nvPr>
        </p:nvSpPr>
        <p:spPr>
          <a:xfrm>
            <a:off x="4594860" y="1285241"/>
            <a:ext cx="33603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 b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4"/>
          </p:nvPr>
        </p:nvSpPr>
        <p:spPr>
          <a:xfrm>
            <a:off x="4594860" y="1880663"/>
            <a:ext cx="33603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30936" y="342900"/>
            <a:ext cx="2400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Schoolbook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378200" y="514350"/>
            <a:ext cx="4559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200"/>
              <a:buChar char="•"/>
              <a:defRPr sz="1500"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2"/>
          </p:nvPr>
        </p:nvSpPr>
        <p:spPr>
          <a:xfrm>
            <a:off x="630936" y="1574800"/>
            <a:ext cx="24003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/>
          <p:nvPr/>
        </p:nvSpPr>
        <p:spPr>
          <a:xfrm>
            <a:off x="0" y="3829050"/>
            <a:ext cx="8469600" cy="1314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685800" y="3943350"/>
            <a:ext cx="7486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Schoolbook"/>
              <a:buNone/>
              <a:defRPr sz="21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>
            <a:spLocks noGrp="1"/>
          </p:cNvSpPr>
          <p:nvPr>
            <p:ph type="pic" idx="2"/>
          </p:nvPr>
        </p:nvSpPr>
        <p:spPr>
          <a:xfrm>
            <a:off x="0" y="0"/>
            <a:ext cx="8469600" cy="384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685800" y="4581442"/>
            <a:ext cx="74865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946404" y="274320"/>
            <a:ext cx="7269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 rot="5400000">
            <a:off x="2538024" y="-219900"/>
            <a:ext cx="3263400" cy="6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 rot="5400000">
            <a:off x="5203650" y="1568700"/>
            <a:ext cx="4423200" cy="18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 rot="5400000">
            <a:off x="1260225" y="-403050"/>
            <a:ext cx="442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Mosaic_option 4">
  <p:cSld name="Picture Mosaic_option 4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290720" y="1774333"/>
            <a:ext cx="4281300" cy="28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67500" rIns="67500" bIns="675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290719" y="922943"/>
            <a:ext cx="84579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67500" rIns="67500" bIns="675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ftr" idx="11"/>
          </p:nvPr>
        </p:nvSpPr>
        <p:spPr>
          <a:xfrm>
            <a:off x="290719" y="4902168"/>
            <a:ext cx="84579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67500" rIns="67500" bIns="67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1100"/>
              <a:buFont typeface="Century Schoolboo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>
            <a:spLocks noGrp="1"/>
          </p:cNvSpPr>
          <p:nvPr>
            <p:ph type="pic" idx="2"/>
          </p:nvPr>
        </p:nvSpPr>
        <p:spPr>
          <a:xfrm>
            <a:off x="4754788" y="2948940"/>
            <a:ext cx="2194800" cy="219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34" name="Google Shape;134;p25"/>
          <p:cNvSpPr>
            <a:spLocks noGrp="1"/>
          </p:cNvSpPr>
          <p:nvPr>
            <p:ph type="pic" idx="3"/>
          </p:nvPr>
        </p:nvSpPr>
        <p:spPr>
          <a:xfrm>
            <a:off x="6949438" y="1752602"/>
            <a:ext cx="2194800" cy="21948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35" name="Google Shape;135;p25"/>
          <p:cNvSpPr/>
          <p:nvPr/>
        </p:nvSpPr>
        <p:spPr>
          <a:xfrm flipH="1">
            <a:off x="7973392" y="761554"/>
            <a:ext cx="408000" cy="4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5"/>
          <p:cNvSpPr/>
          <p:nvPr/>
        </p:nvSpPr>
        <p:spPr>
          <a:xfrm flipH="1">
            <a:off x="7564969" y="353743"/>
            <a:ext cx="408000" cy="4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5"/>
          <p:cNvSpPr/>
          <p:nvPr/>
        </p:nvSpPr>
        <p:spPr>
          <a:xfrm flipH="1">
            <a:off x="8382301" y="1"/>
            <a:ext cx="761700" cy="7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/>
          <p:nvPr/>
        </p:nvSpPr>
        <p:spPr>
          <a:xfrm flipH="1">
            <a:off x="8381951" y="1169446"/>
            <a:ext cx="353100" cy="35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5"/>
          <p:cNvSpPr/>
          <p:nvPr/>
        </p:nvSpPr>
        <p:spPr>
          <a:xfrm flipH="1">
            <a:off x="8736107" y="1522630"/>
            <a:ext cx="231300" cy="23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/>
          <p:nvPr/>
        </p:nvSpPr>
        <p:spPr>
          <a:xfrm flipH="1">
            <a:off x="7333247" y="122440"/>
            <a:ext cx="231300" cy="23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1_Comparis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290719" y="2232659"/>
            <a:ext cx="4169400" cy="24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67500" rIns="67500" bIns="675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ftr" idx="11"/>
          </p:nvPr>
        </p:nvSpPr>
        <p:spPr>
          <a:xfrm>
            <a:off x="290719" y="4902168"/>
            <a:ext cx="84579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67500" rIns="67500" bIns="67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1100"/>
              <a:buFont typeface="Century Schoolboo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290719" y="922943"/>
            <a:ext cx="84579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67500" rIns="67500" bIns="675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2"/>
          </p:nvPr>
        </p:nvSpPr>
        <p:spPr>
          <a:xfrm>
            <a:off x="4691097" y="2232659"/>
            <a:ext cx="4169400" cy="24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67500" rIns="67500" bIns="675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3"/>
          </p:nvPr>
        </p:nvSpPr>
        <p:spPr>
          <a:xfrm>
            <a:off x="290719" y="1691807"/>
            <a:ext cx="41562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67500" rIns="67500" bIns="675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cap="none">
                <a:solidFill>
                  <a:schemeClr val="accen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4"/>
          </p:nvPr>
        </p:nvSpPr>
        <p:spPr>
          <a:xfrm>
            <a:off x="4704255" y="1691807"/>
            <a:ext cx="41562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67500" rIns="67500" bIns="675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cap="none">
                <a:solidFill>
                  <a:schemeClr val="accen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>
            <a:spLocks noGrp="1"/>
          </p:cNvSpPr>
          <p:nvPr>
            <p:ph type="pic" idx="2"/>
          </p:nvPr>
        </p:nvSpPr>
        <p:spPr>
          <a:xfrm>
            <a:off x="1698172" y="0"/>
            <a:ext cx="7446000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sp>
      <p:grpSp>
        <p:nvGrpSpPr>
          <p:cNvPr id="150" name="Google Shape;150;p27"/>
          <p:cNvGrpSpPr/>
          <p:nvPr/>
        </p:nvGrpSpPr>
        <p:grpSpPr>
          <a:xfrm>
            <a:off x="662641" y="306245"/>
            <a:ext cx="3957371" cy="4326497"/>
            <a:chOff x="883522" y="408327"/>
            <a:chExt cx="5276495" cy="5768663"/>
          </a:xfrm>
        </p:grpSpPr>
        <p:sp>
          <p:nvSpPr>
            <p:cNvPr id="151" name="Google Shape;151;p27"/>
            <p:cNvSpPr/>
            <p:nvPr/>
          </p:nvSpPr>
          <p:spPr>
            <a:xfrm>
              <a:off x="1808217" y="1403690"/>
              <a:ext cx="4351800" cy="4773300"/>
            </a:xfrm>
            <a:prstGeom prst="rect">
              <a:avLst/>
            </a:prstGeom>
            <a:gradFill>
              <a:gsLst>
                <a:gs pos="0">
                  <a:srgbClr val="038B30">
                    <a:alpha val="69411"/>
                  </a:srgbClr>
                </a:gs>
                <a:gs pos="50000">
                  <a:srgbClr val="05EE55">
                    <a:alpha val="69411"/>
                  </a:srgbClr>
                </a:gs>
                <a:gs pos="100000">
                  <a:srgbClr val="C0F400">
                    <a:alpha val="69411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2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+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pic>
          <p:nvPicPr>
            <p:cNvPr id="152" name="Google Shape;152;p2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27"/>
            <p:cNvSpPr/>
            <p:nvPr/>
          </p:nvSpPr>
          <p:spPr>
            <a:xfrm>
              <a:off x="883522" y="408327"/>
              <a:ext cx="4351800" cy="477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2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+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628650" y="1126331"/>
            <a:ext cx="3264000" cy="1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342"/>
              </a:buClr>
              <a:buSzPts val="3300"/>
              <a:buFont typeface="Century Schoolbook"/>
              <a:buNone/>
              <a:defRPr sz="3300" b="1">
                <a:solidFill>
                  <a:srgbClr val="2F334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628649" y="2914681"/>
            <a:ext cx="32640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2F334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685346" y="457200"/>
            <a:ext cx="77655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ookman Old Style"/>
              <a:buNone/>
              <a:defRPr sz="2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1"/>
          </p:nvPr>
        </p:nvSpPr>
        <p:spPr>
          <a:xfrm>
            <a:off x="685346" y="1572048"/>
            <a:ext cx="7765500" cy="27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8450667" y="107768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ctrTitle"/>
          </p:nvPr>
        </p:nvSpPr>
        <p:spPr>
          <a:xfrm>
            <a:off x="1196452" y="841772"/>
            <a:ext cx="67512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man Old Style"/>
              <a:buNone/>
              <a:defRPr sz="3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subTitle" idx="1"/>
          </p:nvPr>
        </p:nvSpPr>
        <p:spPr>
          <a:xfrm>
            <a:off x="1196452" y="2701529"/>
            <a:ext cx="67512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685346" y="457200"/>
            <a:ext cx="77655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ookman Old Style"/>
              <a:buNone/>
              <a:defRPr sz="2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title"/>
          </p:nvPr>
        </p:nvSpPr>
        <p:spPr>
          <a:xfrm>
            <a:off x="921933" y="492920"/>
            <a:ext cx="73002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ookman Old Style"/>
              <a:buNone/>
              <a:defRPr sz="2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body" idx="1"/>
          </p:nvPr>
        </p:nvSpPr>
        <p:spPr>
          <a:xfrm>
            <a:off x="921933" y="2701528"/>
            <a:ext cx="73002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title"/>
          </p:nvPr>
        </p:nvSpPr>
        <p:spPr>
          <a:xfrm>
            <a:off x="685346" y="457200"/>
            <a:ext cx="77655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ookman Old Style"/>
              <a:buNone/>
              <a:defRPr sz="2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body" idx="1"/>
          </p:nvPr>
        </p:nvSpPr>
        <p:spPr>
          <a:xfrm>
            <a:off x="685346" y="1566239"/>
            <a:ext cx="38295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body" idx="2"/>
          </p:nvPr>
        </p:nvSpPr>
        <p:spPr>
          <a:xfrm>
            <a:off x="4630052" y="1566239"/>
            <a:ext cx="38208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>
            <a:spLocks noGrp="1"/>
          </p:cNvSpPr>
          <p:nvPr>
            <p:ph type="title"/>
          </p:nvPr>
        </p:nvSpPr>
        <p:spPr>
          <a:xfrm>
            <a:off x="685346" y="457200"/>
            <a:ext cx="7765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ookman Old Style"/>
              <a:buNone/>
              <a:defRPr sz="2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body" idx="1"/>
          </p:nvPr>
        </p:nvSpPr>
        <p:spPr>
          <a:xfrm>
            <a:off x="856353" y="1566240"/>
            <a:ext cx="3659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body" idx="2"/>
          </p:nvPr>
        </p:nvSpPr>
        <p:spPr>
          <a:xfrm>
            <a:off x="685346" y="2184174"/>
            <a:ext cx="3830400" cy="21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body" idx="3"/>
          </p:nvPr>
        </p:nvSpPr>
        <p:spPr>
          <a:xfrm>
            <a:off x="4801502" y="1566240"/>
            <a:ext cx="3649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body" idx="4"/>
          </p:nvPr>
        </p:nvSpPr>
        <p:spPr>
          <a:xfrm>
            <a:off x="4629150" y="2184174"/>
            <a:ext cx="3821700" cy="21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0" name="Google Shape;200;p35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1" name="Google Shape;201;p35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687921" y="457200"/>
            <a:ext cx="29490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Bookman Old Style"/>
              <a:buNone/>
              <a:defRPr sz="21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body" idx="1"/>
          </p:nvPr>
        </p:nvSpPr>
        <p:spPr>
          <a:xfrm>
            <a:off x="3808548" y="457200"/>
            <a:ext cx="46422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body" idx="2"/>
          </p:nvPr>
        </p:nvSpPr>
        <p:spPr>
          <a:xfrm>
            <a:off x="687921" y="2228850"/>
            <a:ext cx="2949000" cy="21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8" name="Google Shape;208;p36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9" name="Google Shape;209;p36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>
            <a:spLocks noGrp="1"/>
          </p:cNvSpPr>
          <p:nvPr>
            <p:ph type="title"/>
          </p:nvPr>
        </p:nvSpPr>
        <p:spPr>
          <a:xfrm>
            <a:off x="687920" y="457200"/>
            <a:ext cx="44475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ookman Old Style"/>
              <a:buNone/>
              <a:defRPr sz="2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12" name="Google Shape;212;p37"/>
          <p:cNvSpPr>
            <a:spLocks noGrp="1"/>
          </p:cNvSpPr>
          <p:nvPr>
            <p:ph type="pic" idx="2"/>
          </p:nvPr>
        </p:nvSpPr>
        <p:spPr>
          <a:xfrm>
            <a:off x="5568603" y="569161"/>
            <a:ext cx="2441400" cy="3662400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213" name="Google Shape;213;p37"/>
          <p:cNvSpPr txBox="1">
            <a:spLocks noGrp="1"/>
          </p:cNvSpPr>
          <p:nvPr>
            <p:ph type="body" idx="1"/>
          </p:nvPr>
        </p:nvSpPr>
        <p:spPr>
          <a:xfrm>
            <a:off x="685346" y="2228850"/>
            <a:ext cx="4451100" cy="21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noramic Picture with Caption">
  <p:cSld name="Panoramic Picture with Caption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>
            <a:spLocks noGrp="1"/>
          </p:cNvSpPr>
          <p:nvPr>
            <p:ph type="title"/>
          </p:nvPr>
        </p:nvSpPr>
        <p:spPr>
          <a:xfrm>
            <a:off x="685354" y="3217029"/>
            <a:ext cx="77757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Bookman Old Style"/>
              <a:buNone/>
              <a:defRPr sz="21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38"/>
          <p:cNvSpPr>
            <a:spLocks noGrp="1"/>
          </p:cNvSpPr>
          <p:nvPr>
            <p:ph type="pic" idx="2"/>
          </p:nvPr>
        </p:nvSpPr>
        <p:spPr>
          <a:xfrm>
            <a:off x="685354" y="465991"/>
            <a:ext cx="7775700" cy="2535000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220" name="Google Shape;220;p38"/>
          <p:cNvSpPr txBox="1">
            <a:spLocks noGrp="1"/>
          </p:cNvSpPr>
          <p:nvPr>
            <p:ph type="body" idx="1"/>
          </p:nvPr>
        </p:nvSpPr>
        <p:spPr>
          <a:xfrm>
            <a:off x="685346" y="3831546"/>
            <a:ext cx="77745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22" name="Google Shape;222;p38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23" name="Google Shape;223;p38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 txBox="1">
            <a:spLocks noGrp="1"/>
          </p:cNvSpPr>
          <p:nvPr>
            <p:ph type="title"/>
          </p:nvPr>
        </p:nvSpPr>
        <p:spPr>
          <a:xfrm>
            <a:off x="685346" y="457200"/>
            <a:ext cx="7765500" cy="25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ookman Old Style"/>
              <a:buNone/>
              <a:defRPr sz="2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26" name="Google Shape;226;p39"/>
          <p:cNvSpPr txBox="1">
            <a:spLocks noGrp="1"/>
          </p:cNvSpPr>
          <p:nvPr>
            <p:ph type="body" idx="1"/>
          </p:nvPr>
        </p:nvSpPr>
        <p:spPr>
          <a:xfrm>
            <a:off x="685346" y="3153615"/>
            <a:ext cx="77655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27" name="Google Shape;227;p39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>
            <a:spLocks noGrp="1"/>
          </p:cNvSpPr>
          <p:nvPr>
            <p:ph type="title"/>
          </p:nvPr>
        </p:nvSpPr>
        <p:spPr>
          <a:xfrm>
            <a:off x="1084659" y="457200"/>
            <a:ext cx="6977100" cy="2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ookman Old Style"/>
              <a:buNone/>
              <a:defRPr sz="2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32" name="Google Shape;232;p40"/>
          <p:cNvSpPr txBox="1">
            <a:spLocks noGrp="1"/>
          </p:cNvSpPr>
          <p:nvPr>
            <p:ph type="body" idx="1"/>
          </p:nvPr>
        </p:nvSpPr>
        <p:spPr>
          <a:xfrm>
            <a:off x="1290483" y="2707524"/>
            <a:ext cx="6564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33" name="Google Shape;233;p40"/>
          <p:cNvSpPr txBox="1">
            <a:spLocks noGrp="1"/>
          </p:cNvSpPr>
          <p:nvPr>
            <p:ph type="body" idx="2"/>
          </p:nvPr>
        </p:nvSpPr>
        <p:spPr>
          <a:xfrm>
            <a:off x="685346" y="3153616"/>
            <a:ext cx="7765500" cy="1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34" name="Google Shape;234;p40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35" name="Google Shape;235;p40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36" name="Google Shape;236;p40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40"/>
          <p:cNvSpPr txBox="1"/>
          <p:nvPr/>
        </p:nvSpPr>
        <p:spPr>
          <a:xfrm>
            <a:off x="627459" y="551431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ckwell"/>
              <a:buNone/>
            </a:pPr>
            <a:r>
              <a:rPr lang="en" sz="6000" b="0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100"/>
          </a:p>
        </p:txBody>
      </p:sp>
      <p:sp>
        <p:nvSpPr>
          <p:cNvPr id="238" name="Google Shape;238;p40"/>
          <p:cNvSpPr txBox="1"/>
          <p:nvPr/>
        </p:nvSpPr>
        <p:spPr>
          <a:xfrm>
            <a:off x="7993467" y="222907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ckwell"/>
              <a:buNone/>
            </a:pPr>
            <a:r>
              <a:rPr lang="en" sz="6000" b="0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>
            <a:spLocks noGrp="1"/>
          </p:cNvSpPr>
          <p:nvPr>
            <p:ph type="title"/>
          </p:nvPr>
        </p:nvSpPr>
        <p:spPr>
          <a:xfrm>
            <a:off x="685354" y="1595207"/>
            <a:ext cx="77667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ookman Old Style"/>
              <a:buNone/>
              <a:defRPr sz="2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41" name="Google Shape;241;p41"/>
          <p:cNvSpPr txBox="1">
            <a:spLocks noGrp="1"/>
          </p:cNvSpPr>
          <p:nvPr>
            <p:ph type="body" idx="1"/>
          </p:nvPr>
        </p:nvSpPr>
        <p:spPr>
          <a:xfrm>
            <a:off x="685346" y="3487917"/>
            <a:ext cx="77655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2" name="Google Shape;242;p41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3" name="Google Shape;243;p41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4" name="Google Shape;244;p41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Column">
  <p:cSld name="3 Colum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>
            <a:spLocks noGrp="1"/>
          </p:cNvSpPr>
          <p:nvPr>
            <p:ph type="title"/>
          </p:nvPr>
        </p:nvSpPr>
        <p:spPr>
          <a:xfrm>
            <a:off x="685346" y="457200"/>
            <a:ext cx="7765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ookman Old Style"/>
              <a:buNone/>
              <a:defRPr sz="2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47" name="Google Shape;247;p42"/>
          <p:cNvSpPr txBox="1">
            <a:spLocks noGrp="1"/>
          </p:cNvSpPr>
          <p:nvPr>
            <p:ph type="body" idx="1"/>
          </p:nvPr>
        </p:nvSpPr>
        <p:spPr>
          <a:xfrm>
            <a:off x="685346" y="1566239"/>
            <a:ext cx="24744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8" name="Google Shape;248;p42"/>
          <p:cNvSpPr txBox="1">
            <a:spLocks noGrp="1"/>
          </p:cNvSpPr>
          <p:nvPr>
            <p:ph type="body" idx="2"/>
          </p:nvPr>
        </p:nvSpPr>
        <p:spPr>
          <a:xfrm>
            <a:off x="685346" y="2183718"/>
            <a:ext cx="2474400" cy="21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9" name="Google Shape;249;p42"/>
          <p:cNvSpPr txBox="1">
            <a:spLocks noGrp="1"/>
          </p:cNvSpPr>
          <p:nvPr>
            <p:ph type="body" idx="3"/>
          </p:nvPr>
        </p:nvSpPr>
        <p:spPr>
          <a:xfrm>
            <a:off x="3333659" y="1566240"/>
            <a:ext cx="24738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0" name="Google Shape;250;p42"/>
          <p:cNvSpPr txBox="1">
            <a:spLocks noGrp="1"/>
          </p:cNvSpPr>
          <p:nvPr>
            <p:ph type="body" idx="4"/>
          </p:nvPr>
        </p:nvSpPr>
        <p:spPr>
          <a:xfrm>
            <a:off x="3333659" y="2183718"/>
            <a:ext cx="2474700" cy="21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1" name="Google Shape;251;p42"/>
          <p:cNvSpPr txBox="1">
            <a:spLocks noGrp="1"/>
          </p:cNvSpPr>
          <p:nvPr>
            <p:ph type="body" idx="5"/>
          </p:nvPr>
        </p:nvSpPr>
        <p:spPr>
          <a:xfrm>
            <a:off x="5979974" y="1566240"/>
            <a:ext cx="24684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2" name="Google Shape;252;p42"/>
          <p:cNvSpPr txBox="1">
            <a:spLocks noGrp="1"/>
          </p:cNvSpPr>
          <p:nvPr>
            <p:ph type="body" idx="6"/>
          </p:nvPr>
        </p:nvSpPr>
        <p:spPr>
          <a:xfrm>
            <a:off x="5982260" y="2183718"/>
            <a:ext cx="2468400" cy="21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3" name="Google Shape;253;p42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4" name="Google Shape;254;p42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5" name="Google Shape;255;p42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Picture Column">
  <p:cSld name="3 Picture Colum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 txBox="1">
            <a:spLocks noGrp="1"/>
          </p:cNvSpPr>
          <p:nvPr>
            <p:ph type="title"/>
          </p:nvPr>
        </p:nvSpPr>
        <p:spPr>
          <a:xfrm>
            <a:off x="685346" y="457200"/>
            <a:ext cx="7765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ookman Old Style"/>
              <a:buNone/>
              <a:defRPr sz="2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58" name="Google Shape;258;p43"/>
          <p:cNvSpPr txBox="1">
            <a:spLocks noGrp="1"/>
          </p:cNvSpPr>
          <p:nvPr>
            <p:ph type="body" idx="1"/>
          </p:nvPr>
        </p:nvSpPr>
        <p:spPr>
          <a:xfrm>
            <a:off x="685346" y="3146924"/>
            <a:ext cx="24744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9" name="Google Shape;259;p43"/>
          <p:cNvSpPr>
            <a:spLocks noGrp="1"/>
          </p:cNvSpPr>
          <p:nvPr>
            <p:ph type="pic" idx="2"/>
          </p:nvPr>
        </p:nvSpPr>
        <p:spPr>
          <a:xfrm>
            <a:off x="819015" y="1724240"/>
            <a:ext cx="2205000" cy="1143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260" name="Google Shape;260;p43"/>
          <p:cNvSpPr txBox="1">
            <a:spLocks noGrp="1"/>
          </p:cNvSpPr>
          <p:nvPr>
            <p:ph type="body" idx="3"/>
          </p:nvPr>
        </p:nvSpPr>
        <p:spPr>
          <a:xfrm>
            <a:off x="685346" y="3579121"/>
            <a:ext cx="24744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61" name="Google Shape;261;p43"/>
          <p:cNvSpPr txBox="1">
            <a:spLocks noGrp="1"/>
          </p:cNvSpPr>
          <p:nvPr>
            <p:ph type="body" idx="4"/>
          </p:nvPr>
        </p:nvSpPr>
        <p:spPr>
          <a:xfrm>
            <a:off x="3332026" y="3146924"/>
            <a:ext cx="24744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62" name="Google Shape;262;p43"/>
          <p:cNvSpPr>
            <a:spLocks noGrp="1"/>
          </p:cNvSpPr>
          <p:nvPr>
            <p:ph type="pic" idx="5"/>
          </p:nvPr>
        </p:nvSpPr>
        <p:spPr>
          <a:xfrm>
            <a:off x="3426747" y="1724240"/>
            <a:ext cx="2197800" cy="1143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263" name="Google Shape;263;p43"/>
          <p:cNvSpPr txBox="1">
            <a:spLocks noGrp="1"/>
          </p:cNvSpPr>
          <p:nvPr>
            <p:ph type="body" idx="6"/>
          </p:nvPr>
        </p:nvSpPr>
        <p:spPr>
          <a:xfrm>
            <a:off x="3331011" y="3579120"/>
            <a:ext cx="24753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64" name="Google Shape;264;p43"/>
          <p:cNvSpPr txBox="1">
            <a:spLocks noGrp="1"/>
          </p:cNvSpPr>
          <p:nvPr>
            <p:ph type="body" idx="7"/>
          </p:nvPr>
        </p:nvSpPr>
        <p:spPr>
          <a:xfrm>
            <a:off x="5980067" y="3146924"/>
            <a:ext cx="2467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65" name="Google Shape;265;p43"/>
          <p:cNvSpPr>
            <a:spLocks noGrp="1"/>
          </p:cNvSpPr>
          <p:nvPr>
            <p:ph type="pic" idx="8"/>
          </p:nvPr>
        </p:nvSpPr>
        <p:spPr>
          <a:xfrm>
            <a:off x="6114602" y="1724240"/>
            <a:ext cx="2199300" cy="1143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266" name="Google Shape;266;p43"/>
          <p:cNvSpPr txBox="1">
            <a:spLocks noGrp="1"/>
          </p:cNvSpPr>
          <p:nvPr>
            <p:ph type="body" idx="9"/>
          </p:nvPr>
        </p:nvSpPr>
        <p:spPr>
          <a:xfrm>
            <a:off x="5979974" y="3579121"/>
            <a:ext cx="24708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67" name="Google Shape;267;p43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68" name="Google Shape;268;p43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69" name="Google Shape;269;p43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>
            <a:spLocks noGrp="1"/>
          </p:cNvSpPr>
          <p:nvPr>
            <p:ph type="title"/>
          </p:nvPr>
        </p:nvSpPr>
        <p:spPr>
          <a:xfrm>
            <a:off x="685346" y="457200"/>
            <a:ext cx="77655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ookman Old Style"/>
              <a:buNone/>
              <a:defRPr sz="2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72" name="Google Shape;272;p44"/>
          <p:cNvSpPr txBox="1">
            <a:spLocks noGrp="1"/>
          </p:cNvSpPr>
          <p:nvPr>
            <p:ph type="body" idx="1"/>
          </p:nvPr>
        </p:nvSpPr>
        <p:spPr>
          <a:xfrm rot="5400000">
            <a:off x="3182218" y="-925002"/>
            <a:ext cx="2771400" cy="77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73" name="Google Shape;273;p44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74" name="Google Shape;274;p44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75" name="Google Shape;275;p44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>
            <a:spLocks noGrp="1"/>
          </p:cNvSpPr>
          <p:nvPr>
            <p:ph type="title"/>
          </p:nvPr>
        </p:nvSpPr>
        <p:spPr>
          <a:xfrm rot="5400000">
            <a:off x="5554018" y="1446749"/>
            <a:ext cx="3886200" cy="1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ookman Old Style"/>
              <a:buNone/>
              <a:defRPr sz="2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78" name="Google Shape;278;p45"/>
          <p:cNvSpPr txBox="1">
            <a:spLocks noGrp="1"/>
          </p:cNvSpPr>
          <p:nvPr>
            <p:ph type="body" idx="1"/>
          </p:nvPr>
        </p:nvSpPr>
        <p:spPr>
          <a:xfrm rot="5400000">
            <a:off x="1614224" y="-471751"/>
            <a:ext cx="3886200" cy="5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79" name="Google Shape;279;p45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80" name="Google Shape;280;p45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8469630" y="0"/>
            <a:ext cx="685800" cy="51435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946404" y="274320"/>
            <a:ext cx="7269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Schoolbook"/>
              <a:buNone/>
              <a:defRPr sz="33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946404" y="1371600"/>
            <a:ext cx="64464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9845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sz="12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21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spcBef>
                <a:spcPts val="0"/>
              </a:spcBef>
              <a:buNone/>
              <a:defRPr sz="21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spcBef>
                <a:spcPts val="0"/>
              </a:spcBef>
              <a:buNone/>
              <a:defRPr sz="21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spcBef>
                <a:spcPts val="0"/>
              </a:spcBef>
              <a:buNone/>
              <a:defRPr sz="21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spcBef>
                <a:spcPts val="0"/>
              </a:spcBef>
              <a:buNone/>
              <a:defRPr sz="21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spcBef>
                <a:spcPts val="0"/>
              </a:spcBef>
              <a:buNone/>
              <a:defRPr sz="21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spcBef>
                <a:spcPts val="0"/>
              </a:spcBef>
              <a:buNone/>
              <a:defRPr sz="21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spcBef>
                <a:spcPts val="0"/>
              </a:spcBef>
              <a:buNone/>
              <a:defRPr sz="21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spcBef>
                <a:spcPts val="0"/>
              </a:spcBef>
              <a:buNone/>
              <a:defRPr sz="21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6"/>
          <p:cNvSpPr txBox="1"/>
          <p:nvPr/>
        </p:nvSpPr>
        <p:spPr>
          <a:xfrm>
            <a:off x="262720" y="1401389"/>
            <a:ext cx="8618700" cy="20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325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of Architecture and Planning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39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7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6"/>
          <p:cNvSpPr txBox="1"/>
          <p:nvPr/>
        </p:nvSpPr>
        <p:spPr>
          <a:xfrm>
            <a:off x="0" y="3135442"/>
            <a:ext cx="9144000" cy="16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700"/>
              <a:buFont typeface="Arial"/>
              <a:buNone/>
            </a:pPr>
            <a:r>
              <a:rPr lang="en" sz="37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700">
                <a:solidFill>
                  <a:srgbClr val="FFFF00"/>
                </a:solidFill>
              </a:rPr>
              <a:t>Research Outlook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00"/>
              </a:buClr>
              <a:buSzPts val="3700"/>
              <a:buFont typeface="Arial"/>
              <a:buNone/>
            </a:pPr>
            <a:r>
              <a:rPr lang="en" sz="37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(2023-24)</a:t>
            </a:r>
            <a:endParaRPr sz="110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401F58-BB21-412B-B866-99FBDEB4E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826" y="511969"/>
            <a:ext cx="3354347" cy="140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" name="Google Shape;343;p55"/>
          <p:cNvGraphicFramePr/>
          <p:nvPr>
            <p:extLst>
              <p:ext uri="{D42A27DB-BD31-4B8C-83A1-F6EECF244321}">
                <p14:modId xmlns:p14="http://schemas.microsoft.com/office/powerpoint/2010/main" val="3705791795"/>
              </p:ext>
            </p:extLst>
          </p:nvPr>
        </p:nvGraphicFramePr>
        <p:xfrm>
          <a:off x="242037" y="472356"/>
          <a:ext cx="8659925" cy="4671144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402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3820266629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Category 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Unveiling the potential of Epidemic-Resilient Architecture through cultural integration &amp; responsiveness for developing countries: A Virtual Reality Exploration in Pakistan with focus on enduser participation in healthcare facilities sustainability. 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SGD 3 - Good Health &amp; Well Being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Turning Threats into Opportunities: Revamping the Gaps in Hospital Waste Management Through Documentation, Awareness, and Sensitization for Public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SGD 3 - Good Health &amp; Well Being, SDG 13: Climate Action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Crafting Environmental Prioritization for End Users: Revamping the Thermal Comfort at Shifa Gyne Hospital, Rawalpindi.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SGD 3 - Good Health &amp; Well Being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Assessing the Ignored Potential: Employing and Assessing Art Design Installations to Revitalize Islamabad’s Urban Open Spaces.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4" name="Google Shape;344;p55"/>
          <p:cNvSpPr txBox="1"/>
          <p:nvPr/>
        </p:nvSpPr>
        <p:spPr>
          <a:xfrm>
            <a:off x="30375" y="-136733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" name="Google Shape;349;p56"/>
          <p:cNvGraphicFramePr/>
          <p:nvPr>
            <p:extLst>
              <p:ext uri="{D42A27DB-BD31-4B8C-83A1-F6EECF244321}">
                <p14:modId xmlns:p14="http://schemas.microsoft.com/office/powerpoint/2010/main" val="3275026265"/>
              </p:ext>
            </p:extLst>
          </p:nvPr>
        </p:nvGraphicFramePr>
        <p:xfrm>
          <a:off x="191863" y="844025"/>
          <a:ext cx="8659925" cy="4172726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68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6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1920476407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Category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Saira Naeem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Geo-sustainable Practices in Urban Agriculture: A Study of Sustainable Land Use and Natural Resource Conservation at Household Level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Madiha Ghafoor, Saira Naeem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Analytical Study of Inclusivity in Design of University Campuses in Lahore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SGD 3 - Good Health &amp; Well Being, 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Seemi Aslam,  Arsala Hashmi, Saira Naeem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Design Guidelines for Implementation of Daylighting Strategies in Buildings of Pakistan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Madiha Ghafoor, Saira Naeem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 Inquiry into Universal Design and Accessibility for Ambulatory Disabilities in Commercial Spaces of DHA Neighborhood of Lahore 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0" name="Google Shape;350;p56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 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" name="Google Shape;355;p57"/>
          <p:cNvGraphicFramePr/>
          <p:nvPr>
            <p:extLst>
              <p:ext uri="{D42A27DB-BD31-4B8C-83A1-F6EECF244321}">
                <p14:modId xmlns:p14="http://schemas.microsoft.com/office/powerpoint/2010/main" val="1721869444"/>
              </p:ext>
            </p:extLst>
          </p:nvPr>
        </p:nvGraphicFramePr>
        <p:xfrm>
          <a:off x="191863" y="844025"/>
          <a:ext cx="8659925" cy="3744358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592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3261743233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Category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Rummana khan Sherwani, Arsala Hashmi, Faiqa Khan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Study of Implementation and Success of Building Bye-Laws in Lahore Corresponding Author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13: Climate Action, SDG 15: Life on land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Arsala Hashmi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Green Spaces in Urban Environments: Enhancing Children's Health and Cognitive Development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SGD 3 - Good Health &amp; Well Being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Rummana Khan Sherwani, Seemin Aslam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Traditional Courtyard Planning for Sustainable Architecture Solutions.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Hira Binte Iftikhar, Aleena Sohail, Faiqa Khan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Effects of Commercialization on Microclimate of Lahore: Contextual Investigation of Karim Block, Allama Iqbal Town, Lahore.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13: Climate Action, SDG 15: Life on land 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6" name="Google Shape;356;p57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" name="Google Shape;361;p58"/>
          <p:cNvGraphicFramePr/>
          <p:nvPr>
            <p:extLst>
              <p:ext uri="{D42A27DB-BD31-4B8C-83A1-F6EECF244321}">
                <p14:modId xmlns:p14="http://schemas.microsoft.com/office/powerpoint/2010/main" val="638686084"/>
              </p:ext>
            </p:extLst>
          </p:nvPr>
        </p:nvGraphicFramePr>
        <p:xfrm>
          <a:off x="191863" y="844025"/>
          <a:ext cx="8659925" cy="3971511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363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2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61532013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Category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Amna Ali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Assessing smog risk perception in Lahore metropolitan: A survey-based analysis 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13: Climate Action, SDG 15: Life on land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Urban Morphology: A thorough Comparison of Modernist and Postmodernist Town Planning, Unveiling Systematic Neglect of Social and Human Factors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khan, Ahmed Nadeem, Syed Hassan Jafri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Socio-Economic and Environmental Interpretation of Barkat Market Lahore through Urban Acupuncture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Building Peace in Swat Valley: A Qualitative Study of Multi-Stakeholder Involvement in Sustaining Peace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2" name="Google Shape;362;p58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Google Shape;367;p59"/>
          <p:cNvGraphicFramePr/>
          <p:nvPr>
            <p:extLst>
              <p:ext uri="{D42A27DB-BD31-4B8C-83A1-F6EECF244321}">
                <p14:modId xmlns:p14="http://schemas.microsoft.com/office/powerpoint/2010/main" val="2441462700"/>
              </p:ext>
            </p:extLst>
          </p:nvPr>
        </p:nvGraphicFramePr>
        <p:xfrm>
          <a:off x="191863" y="844025"/>
          <a:ext cx="8659925" cy="3744358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487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8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566050616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Category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Rummana Khan Sherwani, Faiqa Khan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Comparing Carbon Emission of Planned and Unplanned Areas of Lahore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Khan, Saad Mujahid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Redefining Urban Public Square as Piazza through Metamorphosis in Architecture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Madiha Ghafoor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Terrorism and the Urban Environment of Lahore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16: Peace, Justice &amp; Strong Institutions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Khilat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Origin and Semantics of Mihrab in Islamic Funerary Architecture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16: Peace, Justice &amp; Strong Institutions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8" name="Google Shape;368;p59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60"/>
          <p:cNvGraphicFramePr/>
          <p:nvPr>
            <p:extLst>
              <p:ext uri="{D42A27DB-BD31-4B8C-83A1-F6EECF244321}">
                <p14:modId xmlns:p14="http://schemas.microsoft.com/office/powerpoint/2010/main" val="1389148411"/>
              </p:ext>
            </p:extLst>
          </p:nvPr>
        </p:nvGraphicFramePr>
        <p:xfrm>
          <a:off x="191863" y="844025"/>
          <a:ext cx="8659925" cy="3996172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682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3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81327900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Category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Khilat, Beenish Mujahid, Farah Jamil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Assessing the Effectiveness of Bloom's Taxonomy in Architectural Design Studios: A Study on Implementing Outcome-Based Education in Pakistan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4: Quality Education 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Abdul Mahad Kamal, Muhammad Ilyas Malik, Farah Jamil , Seemin Aslam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Creating a Sense of Place: A Proposal for Shopping Street of MM Alam Road, Lahore, Pakistan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Seemin Aslam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Simulated and measured versus user’s satisfaction based daylighting evaluations, and Conformity Rectifications: A Case of Academic building in Lahore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4" name="Google Shape;374;p60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60"/>
          <p:cNvGraphicFramePr/>
          <p:nvPr>
            <p:extLst>
              <p:ext uri="{D42A27DB-BD31-4B8C-83A1-F6EECF244321}">
                <p14:modId xmlns:p14="http://schemas.microsoft.com/office/powerpoint/2010/main" val="2771567862"/>
              </p:ext>
            </p:extLst>
          </p:nvPr>
        </p:nvGraphicFramePr>
        <p:xfrm>
          <a:off x="191863" y="844025"/>
          <a:ext cx="8659925" cy="3996172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682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3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81327900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Category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Omer Shujat Bhatti, Non Umt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REFORM PRIMARY HEALTHCARE CRITICAL ENVIRONMENTAL NEEDS: AN EVALUATION OF BASIC HEALTH UNITS IN BARKHAN, BALOCHISTAN.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SGD 3 - Good Health &amp; Well Being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Omer Shujat Bhatti, Zakra Ahmed 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INTERACTIVE SPATIAL EVALUATION FOR ENVIRONMENTAL ENHANCEMENT: CROSS COMPARISON OF SELECTED OLD AGE HOMES FOR SUSTAINABLE USAGE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-US" sz="1500" u="none" strike="noStrike" cap="none" dirty="0" err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Tayaba</a:t>
                      </a: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500" u="none" strike="noStrike" cap="none" dirty="0" err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Tanoli</a:t>
                      </a: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Khan, Omer Shujat Bhatti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FROM CURRENT DEFICIENCY TO DESIGN INTERVENTION: DEVELOPING PSYCHIATRIC HOSPITAL ARCHITECTURAL DESIGN FOR SUSTSINABLE HOLISTIC MENTAL HEALTHCARE IN PAKISTAN.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SGD 3 - Good Health &amp; Well Being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4" name="Google Shape;374;p60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6657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60"/>
          <p:cNvGraphicFramePr/>
          <p:nvPr>
            <p:extLst>
              <p:ext uri="{D42A27DB-BD31-4B8C-83A1-F6EECF244321}">
                <p14:modId xmlns:p14="http://schemas.microsoft.com/office/powerpoint/2010/main" val="193955444"/>
              </p:ext>
            </p:extLst>
          </p:nvPr>
        </p:nvGraphicFramePr>
        <p:xfrm>
          <a:off x="191863" y="844025"/>
          <a:ext cx="8659925" cy="3057111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682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3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81327900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Category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Non-UMT, Omer Shujat Bhatti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Why BIM not standardized by LDA, for Submission documentation? A review. 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9 - Industry, Innovation &amp; Infrastructure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Non- Umt, Omer Shujat Bhatti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Evaluation Of LEED Certification Potential For Built Environment Pedagogy At Undergraduate Level In Pakistan. Case For Architecture &amp; Design Domains.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  <a:tabLst/>
                        <a:defRPr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Non-UMT, Omer Shujat Bhatti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Towards Sustainable Villa Architecture Design: A Case Study Of Selected Areas In Kuwait’s Mishrif Region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13: Climate Action, SDG 15: Life on land 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4" name="Google Shape;374;p60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9656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60"/>
          <p:cNvGraphicFramePr/>
          <p:nvPr>
            <p:extLst>
              <p:ext uri="{D42A27DB-BD31-4B8C-83A1-F6EECF244321}">
                <p14:modId xmlns:p14="http://schemas.microsoft.com/office/powerpoint/2010/main" val="2868640349"/>
              </p:ext>
            </p:extLst>
          </p:nvPr>
        </p:nvGraphicFramePr>
        <p:xfrm>
          <a:off x="191863" y="844025"/>
          <a:ext cx="8659925" cy="3057111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682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3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81327900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Category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Non-UMT, Omer Shujat Bhatti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Navigating the Dual Crisis: High-Performance Housing as a Solution for Climate and Socio-Economic Challenges in Multan, Pakistan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13: Climate Action, SDG 15: Life on land 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Non- Umt, Omer Shujat Bhatti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Bridging Climate Awareness and Architecture: The Impact of Climate Change Perceptions on KPK's Architectural Practices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13: Climate Action, 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  <a:tabLst/>
                        <a:defRPr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Non- Umt, Omer Shujat Bhatti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Architecture Transformation Of Slums: A Case Study Of Slum Bela Korona Nowshera Region In Khyber Pakhtunkhwa.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4" name="Google Shape;374;p60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1468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60"/>
          <p:cNvGraphicFramePr/>
          <p:nvPr>
            <p:extLst>
              <p:ext uri="{D42A27DB-BD31-4B8C-83A1-F6EECF244321}">
                <p14:modId xmlns:p14="http://schemas.microsoft.com/office/powerpoint/2010/main" val="3814193793"/>
              </p:ext>
            </p:extLst>
          </p:nvPr>
        </p:nvGraphicFramePr>
        <p:xfrm>
          <a:off x="191863" y="844025"/>
          <a:ext cx="8659925" cy="3971511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682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3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81327900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Category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Non-UMT, Omer Shujat Bhatti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Designing resilience: Reconstruction of flood affected Areas in Sindh Pakistan: a case of rotary smart villages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13: Climate Action, SDG 15: Life on land 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Non-UMT, Omer Shujat Bhatti</a:t>
                      </a: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Analysis of Socio-Economic Conditions of Working Women and the Role of Built Environment to Enhance Quality of Life in Islamabad.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5 - Gender Equality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  <a:tabLst/>
                        <a:defRPr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Non-UMT, Omer Shujat Bhatti, Saad Mujahid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Regional Progression Gardens of Lahore in Context of Design &amp; Open Spaces with Historical Timeline : Pre and Post Partition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Zakra Ahmad, Omer Shujat Bhatti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Unlocking the Metaverse Potential: Evaluation of Public and Private Higher Educational Institutions in Pakistan on adoption to Futuristic Technologies.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4: Quality Education 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595433"/>
                  </a:ext>
                </a:extLst>
              </a:tr>
            </a:tbl>
          </a:graphicData>
        </a:graphic>
      </p:graphicFrame>
      <p:sp>
        <p:nvSpPr>
          <p:cNvPr id="374" name="Google Shape;374;p60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575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" name="Google Shape;296;p47"/>
          <p:cNvGraphicFramePr/>
          <p:nvPr/>
        </p:nvGraphicFramePr>
        <p:xfrm>
          <a:off x="161161" y="1040019"/>
          <a:ext cx="8821675" cy="335817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272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Group Name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Members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Focus Of Research Group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Housing Research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Fariha Tariq (Team Lead)</a:t>
                      </a:r>
                      <a:endParaRPr sz="17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Saira Naeem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Fahad Khan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Plnr Amjad Ali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Low-income housing</a:t>
                      </a:r>
                      <a:endParaRPr sz="1300" u="none" strike="noStrike" cap="none"/>
                    </a:p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Affordable Housing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Community Development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Heritage Conservation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7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Saima Gulzar (Team Lead)</a:t>
                      </a:r>
                      <a:endParaRPr sz="17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Faiqa Khilat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Farah Jamil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Madiha Ghafoor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Investigates methods to preserve and protect cultural landmarks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Ensuring their historical significance and structural integrity for future generations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" name="Google Shape;297;p47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Research Groups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60"/>
          <p:cNvGraphicFramePr/>
          <p:nvPr>
            <p:extLst>
              <p:ext uri="{D42A27DB-BD31-4B8C-83A1-F6EECF244321}">
                <p14:modId xmlns:p14="http://schemas.microsoft.com/office/powerpoint/2010/main" val="1178036580"/>
              </p:ext>
            </p:extLst>
          </p:nvPr>
        </p:nvGraphicFramePr>
        <p:xfrm>
          <a:off x="191863" y="844025"/>
          <a:ext cx="8659925" cy="3114886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682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3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81327900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Category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Khilat, </a:t>
                      </a:r>
                      <a:r>
                        <a:rPr lang="en-US" sz="1500" u="none" strike="noStrike" cap="none" dirty="0" err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Beenish</a:t>
                      </a: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500" u="none" strike="noStrike" cap="none" dirty="0" err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Mujahid,Farah</a:t>
                      </a: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Jamil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Assessing the Effectiveness of Bloom's Taxonomy in Architectural Design Studios: A Study on Implementing Outcome-Based Education in Pakistan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tabLst/>
                        <a:defRPr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4: Quality Education </a:t>
                      </a: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Fatima </a:t>
                      </a:r>
                      <a:r>
                        <a:rPr lang="en-US" sz="1500" u="none" strike="noStrike" cap="none" dirty="0" err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tuz</a:t>
                      </a: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Zahra, Dr. </a:t>
                      </a:r>
                      <a:r>
                        <a:rPr lang="en-US" sz="1500" u="none" strike="noStrike" cap="none" dirty="0" err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Fariha</a:t>
                      </a: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Tariq, Farah Jamil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Study on Climate Resilient Housing in Pakistan; Identifying Critical Indicators for Sustainable Development. 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Fatima </a:t>
                      </a:r>
                      <a:r>
                        <a:rPr lang="en-US" sz="1500" u="none" strike="noStrike" cap="none" dirty="0" err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tuz</a:t>
                      </a: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Zahra, Dr. </a:t>
                      </a:r>
                      <a:r>
                        <a:rPr lang="en-US" sz="1500" u="none" strike="noStrike" cap="none" dirty="0" err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Fariha</a:t>
                      </a: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Tariq.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Developing Climate-Resilient and Sustainable Housing in Pakistan: Challenges and Opportunities. 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595433"/>
                  </a:ext>
                </a:extLst>
              </a:tr>
            </a:tbl>
          </a:graphicData>
        </a:graphic>
      </p:graphicFrame>
      <p:sp>
        <p:nvSpPr>
          <p:cNvPr id="374" name="Google Shape;374;p60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9054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" name="Google Shape;379;p61"/>
          <p:cNvGraphicFramePr/>
          <p:nvPr>
            <p:extLst>
              <p:ext uri="{D42A27DB-BD31-4B8C-83A1-F6EECF244321}">
                <p14:modId xmlns:p14="http://schemas.microsoft.com/office/powerpoint/2010/main" val="1855682248"/>
              </p:ext>
            </p:extLst>
          </p:nvPr>
        </p:nvGraphicFramePr>
        <p:xfrm>
          <a:off x="345766" y="624866"/>
          <a:ext cx="8459075" cy="1988840"/>
        </p:xfrm>
        <a:graphic>
          <a:graphicData uri="http://schemas.openxmlformats.org/drawingml/2006/table">
            <a:tbl>
              <a:tblPr firstRow="1" bandRow="1">
                <a:noFill/>
                <a:tableStyleId>{4FE6C789-9096-45C8-8A42-BEC36C1A9A45}</a:tableStyleId>
              </a:tblPr>
              <a:tblGrid>
                <a:gridCol w="4383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922">
                  <a:extLst>
                    <a:ext uri="{9D8B030D-6E8A-4147-A177-3AD203B41FA5}">
                      <a16:colId xmlns:a16="http://schemas.microsoft.com/office/drawing/2014/main" val="3272913298"/>
                    </a:ext>
                  </a:extLst>
                </a:gridCol>
                <a:gridCol w="1003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Papers / Citations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</a:t>
                      </a:r>
                      <a:endParaRPr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</a:t>
                      </a:r>
                      <a:endParaRPr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</a:t>
                      </a:r>
                      <a:endParaRPr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</a:t>
                      </a:r>
                      <a:endParaRPr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  <a:endParaRPr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Scopus Recognized Journal Papers per Faculty </a:t>
                      </a:r>
                      <a:r>
                        <a:rPr lang="en" sz="1800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(total / no. of faculty members)</a:t>
                      </a:r>
                      <a:endParaRPr sz="1800" b="1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0.32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0.09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0.23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0.38</a:t>
                      </a:r>
                      <a:endParaRPr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0.64</a:t>
                      </a:r>
                      <a:endParaRPr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Journal Papers per Faculty </a:t>
                      </a:r>
                      <a:r>
                        <a:rPr lang="en" sz="1800" b="1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(total / no. of faculty members)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0.73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0.59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0.68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1.63</a:t>
                      </a:r>
                      <a:endParaRPr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2.00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Citations per Faculty </a:t>
                      </a:r>
                      <a:r>
                        <a:rPr lang="en" sz="1800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(total citations / no. of faculty members)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7.14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8.18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10.86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34.87</a:t>
                      </a:r>
                      <a:endParaRPr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26.18</a:t>
                      </a:r>
                      <a:endParaRPr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0" name="Google Shape;380;p61"/>
          <p:cNvSpPr/>
          <p:nvPr/>
        </p:nvSpPr>
        <p:spPr>
          <a:xfrm>
            <a:off x="0" y="186284"/>
            <a:ext cx="91440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A9DB0B"/>
                </a:solidFill>
                <a:latin typeface="Arial"/>
                <a:ea typeface="Arial"/>
                <a:cs typeface="Arial"/>
                <a:sym typeface="Arial"/>
              </a:rPr>
              <a:t>Research Publications </a:t>
            </a:r>
            <a:endParaRPr sz="2400" b="1" i="0" u="none" strike="noStrike" cap="none">
              <a:solidFill>
                <a:srgbClr val="A9DB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61"/>
          <p:cNvSpPr txBox="1">
            <a:spLocks noGrp="1"/>
          </p:cNvSpPr>
          <p:nvPr>
            <p:ph type="sldNum" idx="12"/>
          </p:nvPr>
        </p:nvSpPr>
        <p:spPr>
          <a:xfrm>
            <a:off x="8239641" y="235309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0</a:t>
            </a:r>
            <a:endParaRPr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AFE53D3-3F7E-46D4-86E0-C601DA80DB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021720"/>
              </p:ext>
            </p:extLst>
          </p:nvPr>
        </p:nvGraphicFramePr>
        <p:xfrm>
          <a:off x="252663" y="2686672"/>
          <a:ext cx="8552178" cy="2512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2"/>
          <p:cNvSpPr/>
          <p:nvPr/>
        </p:nvSpPr>
        <p:spPr>
          <a:xfrm>
            <a:off x="0" y="100049"/>
            <a:ext cx="91440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A9DB0B"/>
                </a:solidFill>
                <a:latin typeface="Arial"/>
                <a:ea typeface="Arial"/>
                <a:cs typeface="Arial"/>
                <a:sym typeface="Arial"/>
              </a:rPr>
              <a:t>Research Output </a:t>
            </a:r>
            <a:endParaRPr sz="2400" b="1" i="0" u="none" strike="noStrike" cap="none">
              <a:solidFill>
                <a:srgbClr val="A9DB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8" name="Google Shape;388;p62"/>
          <p:cNvGraphicFramePr/>
          <p:nvPr>
            <p:extLst>
              <p:ext uri="{D42A27DB-BD31-4B8C-83A1-F6EECF244321}">
                <p14:modId xmlns:p14="http://schemas.microsoft.com/office/powerpoint/2010/main" val="2753300901"/>
              </p:ext>
            </p:extLst>
          </p:nvPr>
        </p:nvGraphicFramePr>
        <p:xfrm>
          <a:off x="156376" y="582477"/>
          <a:ext cx="8528775" cy="2743360"/>
        </p:xfrm>
        <a:graphic>
          <a:graphicData uri="http://schemas.openxmlformats.org/drawingml/2006/table">
            <a:tbl>
              <a:tblPr firstRow="1" bandRow="1">
                <a:noFill/>
                <a:tableStyleId>{4FE6C789-9096-45C8-8A42-BEC36C1A9A45}</a:tableStyleId>
              </a:tblPr>
              <a:tblGrid>
                <a:gridCol w="221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6863">
                  <a:extLst>
                    <a:ext uri="{9D8B030D-6E8A-4147-A177-3AD203B41FA5}">
                      <a16:colId xmlns:a16="http://schemas.microsoft.com/office/drawing/2014/main" val="3917724547"/>
                    </a:ext>
                  </a:extLst>
                </a:gridCol>
                <a:gridCol w="1310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9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Publications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</a:t>
                      </a:r>
                      <a:endParaRPr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</a:t>
                      </a:r>
                      <a:endParaRPr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</a:t>
                      </a:r>
                      <a:endParaRPr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</a:t>
                      </a:r>
                      <a:endParaRPr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  <a:endParaRPr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8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8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8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</a:t>
                      </a:r>
                      <a:endParaRPr sz="18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</a:t>
                      </a:r>
                      <a:endParaRPr sz="18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NR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Conference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8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</a:t>
                      </a:r>
                      <a:endParaRPr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</a:t>
                      </a:r>
                      <a:endParaRPr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7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Citations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157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180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239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837</a:t>
                      </a:r>
                      <a:endParaRPr sz="18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1413</a:t>
                      </a:r>
                      <a:endParaRPr sz="18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30CE1AA-3D1C-47A0-924C-CE7D018C6F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292912"/>
              </p:ext>
            </p:extLst>
          </p:nvPr>
        </p:nvGraphicFramePr>
        <p:xfrm>
          <a:off x="156376" y="3325837"/>
          <a:ext cx="8528774" cy="168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d9195ab062_5_4"/>
          <p:cNvSpPr txBox="1"/>
          <p:nvPr/>
        </p:nvSpPr>
        <p:spPr>
          <a:xfrm>
            <a:off x="1256422" y="1704156"/>
            <a:ext cx="7719975" cy="153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 rtl="1">
              <a:lnSpc>
                <a:spcPct val="90000"/>
              </a:lnSpc>
              <a:buClr>
                <a:srgbClr val="00B050"/>
              </a:buClr>
              <a:buSzPts val="4000"/>
            </a:pP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0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M.Arch</a:t>
            </a:r>
            <a:r>
              <a:rPr lang="en-US" sz="3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Students Research </a:t>
            </a:r>
            <a:endParaRPr sz="105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Google Shape;285;g330df2a9af6_7_22"/>
          <p:cNvGraphicFramePr/>
          <p:nvPr/>
        </p:nvGraphicFramePr>
        <p:xfrm>
          <a:off x="227550" y="891431"/>
          <a:ext cx="8722014" cy="4136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Supervisor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Student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Research Project Title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Related SDG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Saima Gulzar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Muhammad Ali Ahsan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“Bioclimatic design strategies” - Climate responsive design, guidelines for practitioners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Saad Mujahid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Rafia Gulzar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Reimagining Sheikhupura’s public realm: strategic landscape intervention plan for enhanced urban vitality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Engr. Beenish Mujahid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Amna Ashraf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Impact of daylight in classrooms of educational facilities-Lahore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3 - Good Health &amp; Well Being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Saad Mujahid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Khadija Shafaqat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Beyond bricks: Re-imagining Lahore zoo through Innovative Landscaping and urbanism strategies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10 - Reduced Inequalities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6" name="Google Shape;286;g330df2a9af6_7_22"/>
          <p:cNvSpPr txBox="1"/>
          <p:nvPr/>
        </p:nvSpPr>
        <p:spPr>
          <a:xfrm>
            <a:off x="0" y="0"/>
            <a:ext cx="8982900" cy="89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lnSpcReduction="10000"/>
          </a:bodyPr>
          <a:lstStyle/>
          <a:p>
            <a:pPr algn="ctr">
              <a:lnSpc>
                <a:spcPct val="90000"/>
              </a:lnSpc>
              <a:buSzPts val="4000"/>
            </a:pPr>
            <a:endParaRPr sz="3000" b="1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90000"/>
              </a:lnSpc>
              <a:buSzPts val="4000"/>
            </a:pPr>
            <a:r>
              <a:rPr lang="en-US" sz="30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M.Arch</a:t>
            </a:r>
            <a:r>
              <a:rPr lang="en-US" sz="3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Students Research</a:t>
            </a:r>
            <a:endParaRPr sz="30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" name="Google Shape;291;g2d9195ab062_5_11"/>
          <p:cNvGraphicFramePr/>
          <p:nvPr/>
        </p:nvGraphicFramePr>
        <p:xfrm>
          <a:off x="227550" y="891431"/>
          <a:ext cx="8722014" cy="4418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Supervisor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Student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Research Project Title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Related SDG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2" name="Google Shape;292;g2d9195ab062_5_11"/>
          <p:cNvGraphicFramePr/>
          <p:nvPr/>
        </p:nvGraphicFramePr>
        <p:xfrm>
          <a:off x="227550" y="1333219"/>
          <a:ext cx="8722014" cy="324095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0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Danyal Ahmed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Amna Jabbar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How Smart are the Smart Homes of Lahore? An inquiry into the Smart Characteristics of Smart Homes of Lahore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ctr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Saad Mujahid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Farhana Naz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Analysis of selected neighborhood parks for user’s well-being in Lahore.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3 - Good Health &amp; Well Being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ctr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9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Saima Gulzar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Amna Waheed Butt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Architectural interventions through urban regeneration process for Amdabad temples in the vicinity of Thokar Niaz Baig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ctr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1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Saima Gulzar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Sijal Ejaz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Establishing the significance of Barhmanabad baoli for heritage conservation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ctr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3" name="Google Shape;293;g2d9195ab062_5_11"/>
          <p:cNvSpPr txBox="1"/>
          <p:nvPr/>
        </p:nvSpPr>
        <p:spPr>
          <a:xfrm>
            <a:off x="0" y="0"/>
            <a:ext cx="8982900" cy="89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>
              <a:lnSpc>
                <a:spcPct val="90000"/>
              </a:lnSpc>
              <a:buSzPts val="4000"/>
            </a:pPr>
            <a:r>
              <a:rPr lang="en-US" sz="30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M.Arch</a:t>
            </a:r>
            <a:r>
              <a:rPr lang="en-US" sz="3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Students Research</a:t>
            </a:r>
            <a:endParaRPr sz="30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" name="Google Shape;298;g2d9195ab062_5_28"/>
          <p:cNvGraphicFramePr/>
          <p:nvPr/>
        </p:nvGraphicFramePr>
        <p:xfrm>
          <a:off x="227550" y="891431"/>
          <a:ext cx="8722014" cy="4418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Supervisor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Student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Research Project Title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Related SDG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9" name="Google Shape;299;g2d9195ab062_5_28"/>
          <p:cNvGraphicFramePr/>
          <p:nvPr/>
        </p:nvGraphicFramePr>
        <p:xfrm>
          <a:off x="227550" y="1333256"/>
          <a:ext cx="8722014" cy="37179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61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Engr. Beenish Mujahid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Saffa Khan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Sustainable practices in building design; unveiling the potential of energy efficient strategies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9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Saima Gulzar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Rameesha Khan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Transforming D Ground: A comprehensive Approach to Urban regeneration in Faisalabad’s Commercial Hub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9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Engr. Beenish Mujahid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Abdul Moeez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Pedestrianization of Kohinoor Market, Faisalabad: Enhancing Public Spaces through Architectural Interventions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13: Climate Action, SDG 15: Life on land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0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Ilyas Malik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Asra Shakeel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How Organic and Inorganic Street Patterns Impact on Lifestyle?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15: Life on land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0" name="Google Shape;300;g2d9195ab062_5_28"/>
          <p:cNvSpPr txBox="1"/>
          <p:nvPr/>
        </p:nvSpPr>
        <p:spPr>
          <a:xfrm>
            <a:off x="0" y="0"/>
            <a:ext cx="8982900" cy="89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>
              <a:lnSpc>
                <a:spcPct val="90000"/>
              </a:lnSpc>
              <a:buSzPts val="4000"/>
            </a:pPr>
            <a:r>
              <a:rPr lang="en-US" sz="30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M.Arch</a:t>
            </a:r>
            <a:r>
              <a:rPr lang="en-US" sz="3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Students Research</a:t>
            </a:r>
            <a:endParaRPr sz="30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5" name="Google Shape;305;g2d9195ab062_5_37"/>
          <p:cNvGraphicFramePr/>
          <p:nvPr/>
        </p:nvGraphicFramePr>
        <p:xfrm>
          <a:off x="227550" y="891431"/>
          <a:ext cx="8722014" cy="4418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Supervisor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Student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Research Project Title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Related SDG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6" name="Google Shape;306;g2d9195ab062_5_37"/>
          <p:cNvGraphicFramePr/>
          <p:nvPr/>
        </p:nvGraphicFramePr>
        <p:xfrm>
          <a:off x="227550" y="1333256"/>
          <a:ext cx="8722014" cy="365150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94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Fariha Tariq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Zakaria Abdirahman Ali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Affordable Housing in Africa, Bridging the Gap Between Design Innovation and Socio-Economic Realities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13: Climate Action, SDG 15: Life on land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4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Saima Gulzar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Sundus Abid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Healing Architecture for Therapeutic and Rehabilitation of Schizophrenia: A Case Study of Design Strategies for Mental Health Facilities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3 - Good Health &amp; Well Being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19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Faiqa Khilat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Javeria Jalil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Analysis of Sense of Place in Architecture: A Case Study of Lower Mall, Lahore.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Faiqa Khilat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Asma Aslam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Transformation of Residential Architecture of Lahore by 2050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7" name="Google Shape;307;g2d9195ab062_5_37"/>
          <p:cNvSpPr txBox="1"/>
          <p:nvPr/>
        </p:nvSpPr>
        <p:spPr>
          <a:xfrm>
            <a:off x="0" y="0"/>
            <a:ext cx="8982900" cy="89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>
              <a:lnSpc>
                <a:spcPct val="90000"/>
              </a:lnSpc>
              <a:buSzPts val="4000"/>
            </a:pPr>
            <a:r>
              <a:rPr lang="en-US" sz="30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M.Arch</a:t>
            </a:r>
            <a:r>
              <a:rPr lang="en-US" sz="3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Students Research</a:t>
            </a:r>
            <a:endParaRPr sz="30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30df2a9af6_7_27"/>
          <p:cNvSpPr txBox="1"/>
          <p:nvPr/>
        </p:nvSpPr>
        <p:spPr>
          <a:xfrm>
            <a:off x="294911" y="1572100"/>
            <a:ext cx="7719975" cy="153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 rtl="1">
              <a:lnSpc>
                <a:spcPct val="90000"/>
              </a:lnSpc>
              <a:buClr>
                <a:srgbClr val="00B050"/>
              </a:buClr>
              <a:buSzPts val="4000"/>
            </a:pPr>
            <a:r>
              <a:rPr lang="en-US" sz="3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PhD Students Research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5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34d3b2283c_0_6"/>
          <p:cNvSpPr txBox="1"/>
          <p:nvPr/>
        </p:nvSpPr>
        <p:spPr>
          <a:xfrm>
            <a:off x="303488" y="0"/>
            <a:ext cx="8428725" cy="81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B050"/>
              </a:buClr>
              <a:buSzPts val="4000"/>
            </a:pPr>
            <a:r>
              <a:rPr lang="en-US" sz="3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PhD Students Research</a:t>
            </a:r>
            <a:endParaRPr sz="1050" dirty="0">
              <a:solidFill>
                <a:srgbClr val="FFFF00"/>
              </a:solidFill>
            </a:endParaRPr>
          </a:p>
        </p:txBody>
      </p:sp>
      <p:graphicFrame>
        <p:nvGraphicFramePr>
          <p:cNvPr id="318" name="Google Shape;318;g334d3b2283c_0_6"/>
          <p:cNvGraphicFramePr/>
          <p:nvPr/>
        </p:nvGraphicFramePr>
        <p:xfrm>
          <a:off x="227550" y="812306"/>
          <a:ext cx="8722013" cy="4418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Supervisor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Student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Research Project Title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Related SDG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9" name="Google Shape;319;g334d3b2283c_0_6"/>
          <p:cNvGraphicFramePr/>
          <p:nvPr/>
        </p:nvGraphicFramePr>
        <p:xfrm>
          <a:off x="227550" y="1254131"/>
          <a:ext cx="8722013" cy="338473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9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Fariha Tariq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Fatima Tuz Zahra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Analysis of Climate Resilient Housing Strategies through Post-Occupancy Evaluation; Policy implications for Sustainable Development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Fariha Tariq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Samirah Pervaiz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Sustainable Impact of Urban Green Spaces along Transportation Corridors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1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Fariha Tariq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Rida Zahra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Envisioning the Future of Healthcare Architectural Transformation in Post Pandemic Pakistan. 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3 - Good Health &amp; Well Being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1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Fariha Tariq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Sobia Razzak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City Identity Crisis: Exploring Cultural shifts in Architecture of Pakistan, A case of Lahore.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" name="Google Shape;302;p48"/>
          <p:cNvGraphicFramePr/>
          <p:nvPr/>
        </p:nvGraphicFramePr>
        <p:xfrm>
          <a:off x="161170" y="1032444"/>
          <a:ext cx="8821675" cy="3915383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272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Group Name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Members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Focus Of Research Group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Artificially Intelligent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Architectures 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Danyal Ahmed</a:t>
                      </a:r>
                      <a:endParaRPr sz="1200" b="1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(Team Lead)</a:t>
                      </a:r>
                      <a:endParaRPr sz="17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Seemin Aslam 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Hira Binte Iftikhar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Arsala Hashmi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Aleena Sohail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Engr. Beenish Mujahid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History, Theory and Criticism of Artificially Intelligent Architectures 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Climate Change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Health and Wellbeing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7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7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7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(Team Lead)</a:t>
                      </a:r>
                      <a:endParaRPr sz="16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Saad Mujahid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Fahad Khan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Faiqa Khan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Rameesha Khan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Plnr. Rumana Sherwani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strike="noStrike" cap="none"/>
                        <a:t> </a:t>
                      </a:r>
                      <a:endParaRPr sz="1500" u="none" strike="noStrike" cap="none"/>
                    </a:p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Sustainable Cities and Communities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Good Health and Well Being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5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3" name="Google Shape;303;p48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Groups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Google Shape;324;g334d3b2283c_0_0"/>
          <p:cNvGraphicFramePr/>
          <p:nvPr/>
        </p:nvGraphicFramePr>
        <p:xfrm>
          <a:off x="227550" y="812306"/>
          <a:ext cx="8722013" cy="4418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Supervisor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Student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Research Project Title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Related SDG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5" name="Google Shape;325;g334d3b2283c_0_0"/>
          <p:cNvGraphicFramePr/>
          <p:nvPr/>
        </p:nvGraphicFramePr>
        <p:xfrm>
          <a:off x="227550" y="1254131"/>
          <a:ext cx="8722013" cy="37341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9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Saima Gulzar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Fatima Nasir Alvi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Analysing the Transforming Concept of Enclosed Open Space in the Residential Architecture of Lahore, Pakistan.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Communities, SDG 15: Life on land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4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Saima Gulzar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Mir Wali Shah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Disaster Risk strategies for Buddhist Built Heritage at District Swat and Mardan Division in Province of Khyber Pakhthunkhwa Pakistan.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1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Saima Gulzar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Ayaz Mahmood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study for Architectural Regeneration of Historical Bazars of Sultanate Period in the Settlements of Southern Punjab, Pakistan. 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Saima Gulzar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Bazla Manzoor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Development of Matrix for Estimating the Contribution of Urban Parks in Climate Change Adaptation: A Case Study of Punjab, Pakistan.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431" marR="21431" marT="14288" marB="14288" anchor="b">
                    <a:lnL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6" name="Google Shape;326;g334d3b2283c_0_0"/>
          <p:cNvSpPr txBox="1"/>
          <p:nvPr/>
        </p:nvSpPr>
        <p:spPr>
          <a:xfrm>
            <a:off x="303488" y="0"/>
            <a:ext cx="8428725" cy="81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B050"/>
              </a:buClr>
              <a:buSzPts val="4000"/>
            </a:pPr>
            <a:r>
              <a:rPr lang="en-US" sz="3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PhD Students Research</a:t>
            </a:r>
            <a:endParaRPr sz="105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" name="Google Shape;308;p49"/>
          <p:cNvGraphicFramePr/>
          <p:nvPr/>
        </p:nvGraphicFramePr>
        <p:xfrm>
          <a:off x="161161" y="891444"/>
          <a:ext cx="8821700" cy="3549688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272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Group Name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Members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Focus Of Research Group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Technology Adoption, Renewable Energy Usage and Inclusive Cities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Farrukh Baig (Team Lead)</a:t>
                      </a:r>
                      <a:endParaRPr sz="17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Plnr. Amjad Ali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Plnr. Amna Ali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Sustainable Cities and Communities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Affordable and Clean Energy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Good Health and Well Being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Materials and Structures 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Engr. Beenish Mujahid (Team Lead)</a:t>
                      </a:r>
                      <a:endParaRPr sz="17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Kabir ud Din Naseer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Rashid Ali Khan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Sarmad Salahuddin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Exploration of materials and structure possibilities for interior and exterior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9" name="Google Shape;309;p49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Research Groups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/>
          <p:nvPr/>
        </p:nvSpPr>
        <p:spPr>
          <a:xfrm>
            <a:off x="173775" y="1355381"/>
            <a:ext cx="86652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Faculty Publications</a:t>
            </a:r>
            <a:endParaRPr sz="3000" b="1" i="0" u="none" strike="noStrike" cap="none">
              <a:solidFill>
                <a:srgbClr val="00B05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" name="Google Shape;319;p51"/>
          <p:cNvGraphicFramePr/>
          <p:nvPr>
            <p:extLst>
              <p:ext uri="{D42A27DB-BD31-4B8C-83A1-F6EECF244321}">
                <p14:modId xmlns:p14="http://schemas.microsoft.com/office/powerpoint/2010/main" val="593928269"/>
              </p:ext>
            </p:extLst>
          </p:nvPr>
        </p:nvGraphicFramePr>
        <p:xfrm>
          <a:off x="242037" y="579851"/>
          <a:ext cx="8659925" cy="4237853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83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694124585"/>
                    </a:ext>
                  </a:extLst>
                </a:gridCol>
              </a:tblGrid>
              <a:tr h="35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Category 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Samirah Pervaiz,  Dr. Fariha Tariq, Farah Jamil, Faiqa Khilat &amp; Dr. Muhammad Amir Basheer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Placemaking for social cohesion and economic vitality: The role of urban design in transforming local markets in Pakistan. 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Dr. Farrukh Baig, Dr.Fariha Tariq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Adoption of Electric Motorcycles in Pakistan: A Technology Acceptance Model Perspective. 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Samirah Pervaiz, Dr. Fariha Tariq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Emerging Patterns in Roadside Landscape: A Case Study of Lahore Ring Road.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Saima Gulzar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Practices contributing to building sustainability: Investigating opinions of architecture students using partial least squares structural equation modeling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4: Quality Education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0" name="Google Shape;320;p51"/>
          <p:cNvSpPr txBox="1"/>
          <p:nvPr/>
        </p:nvSpPr>
        <p:spPr>
          <a:xfrm>
            <a:off x="0" y="0"/>
            <a:ext cx="8982900" cy="57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Publications</a:t>
            </a:r>
            <a:endParaRPr sz="3000" b="1" i="0" u="none" strike="noStrike" cap="none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Google Shape;325;p52"/>
          <p:cNvGraphicFramePr/>
          <p:nvPr>
            <p:extLst>
              <p:ext uri="{D42A27DB-BD31-4B8C-83A1-F6EECF244321}">
                <p14:modId xmlns:p14="http://schemas.microsoft.com/office/powerpoint/2010/main" val="3139899564"/>
              </p:ext>
            </p:extLst>
          </p:nvPr>
        </p:nvGraphicFramePr>
        <p:xfrm>
          <a:off x="242317" y="377039"/>
          <a:ext cx="8659366" cy="4766461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714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1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122">
                  <a:extLst>
                    <a:ext uri="{9D8B030D-6E8A-4147-A177-3AD203B41FA5}">
                      <a16:colId xmlns:a16="http://schemas.microsoft.com/office/drawing/2014/main" val="2915899174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Category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Bazla Manzoor, Dr. Saima Gulzar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Study of Coronation Library Faisalabad-Focusing on Aesthetics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Saima Gulzar,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Construction Techniques and Material used in Subcontinent during British Era: A Case Study of Shikarpur Sindh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Tayaba Tanoli Khan, 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From Current Deficiency to Design Intervention: Developing Psychiatric Hospital Architectural Design for Sustainable Holistic Mental Healthcare in Pakistan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SGD 3 - Good Health &amp; Well Being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Conservation Plan and Architectural Documentation of Jani Khan’s Tomb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Khan, Dr. Omer Shujat Bhatti, Saad Mujahid, Rumana Khan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Exploring Architectural Ornamentation of Mughal Era Buildings of Lahore in the Era of Climate Change Challenges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6" name="Google Shape;326;p52"/>
          <p:cNvSpPr txBox="1"/>
          <p:nvPr/>
        </p:nvSpPr>
        <p:spPr>
          <a:xfrm>
            <a:off x="80550" y="-149667"/>
            <a:ext cx="8982900" cy="70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 </a:t>
            </a:r>
            <a:endParaRPr sz="3000" b="1" i="0" u="none" strike="noStrike" cap="none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" name="Google Shape;331;p53"/>
          <p:cNvGraphicFramePr/>
          <p:nvPr>
            <p:extLst>
              <p:ext uri="{D42A27DB-BD31-4B8C-83A1-F6EECF244321}">
                <p14:modId xmlns:p14="http://schemas.microsoft.com/office/powerpoint/2010/main" val="3692320897"/>
              </p:ext>
            </p:extLst>
          </p:nvPr>
        </p:nvGraphicFramePr>
        <p:xfrm>
          <a:off x="281880" y="548627"/>
          <a:ext cx="8580240" cy="450087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48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2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8043">
                  <a:extLst>
                    <a:ext uri="{9D8B030D-6E8A-4147-A177-3AD203B41FA5}">
                      <a16:colId xmlns:a16="http://schemas.microsoft.com/office/drawing/2014/main" val="705864721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Category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Bhatti, Saad Mujahid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Regional Progression Gardens of Lahore in Context of Design &amp; Open Spaces with Historical Timeline : Pre and Post Partition.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Khan, Dr. Omer Shujat Bhatti, Saad Mujahid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Sustainable Building Envelopes: A Solution for Energy Crisis in Buildings Pakistan.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Integrating Remote Sensing and Geographical Information Systems for Urban Flash Flood Susceptibility Mapping in Rawalpindi and Islamabad, Pakistan.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13: Climate Action, 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Optimizing Green Design: Evaluating Environmental Satisfaction of End Users in Bhimber’s DHQ Outpatient Department for Sustainable Future Usage &amp; Optimum Functionality. 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SGD 3 - Good Health &amp; Well Being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2" name="Google Shape;332;p53"/>
          <p:cNvSpPr txBox="1"/>
          <p:nvPr/>
        </p:nvSpPr>
        <p:spPr>
          <a:xfrm>
            <a:off x="-201330" y="-98656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</a:t>
            </a:r>
            <a:endParaRPr sz="3000" b="1" i="0" u="none" strike="noStrike" cap="none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" name="Google Shape;337;p54"/>
          <p:cNvGraphicFramePr/>
          <p:nvPr>
            <p:extLst>
              <p:ext uri="{D42A27DB-BD31-4B8C-83A1-F6EECF244321}">
                <p14:modId xmlns:p14="http://schemas.microsoft.com/office/powerpoint/2010/main" val="1373137681"/>
              </p:ext>
            </p:extLst>
          </p:nvPr>
        </p:nvGraphicFramePr>
        <p:xfrm>
          <a:off x="161487" y="707293"/>
          <a:ext cx="8659925" cy="4335392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45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9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63">
                  <a:extLst>
                    <a:ext uri="{9D8B030D-6E8A-4147-A177-3AD203B41FA5}">
                      <a16:colId xmlns:a16="http://schemas.microsoft.com/office/drawing/2014/main" val="852516523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Category </a:t>
                      </a:r>
                      <a:endParaRPr sz="1500" b="1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Bhatti, Saad Mujahid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Therapeutic Transformation through Healing Environment. Evaluation of Post Surgical Facilities Optimization in Selected Tertiary Healthcare Facilities in Post Covid-19 Kpk, Pakistan. 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SGD 3 - Good Health &amp; Well Being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Optimizing Urban Cooling: A Comparative Analysis of Green Infrastructure in Peshawar. 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Transformation of Passive Design Elements for Achieving Thermal Comfort in Residential Buildings of Mansehra City, Pakistan from 1990 to 2019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13: Climate Action, 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Bhatti, Saad Mujahid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Unveiling Climate Consciousness: Assessing Perceptions based on Social Media and Mass Communication Strategies among Balochistan University Students.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" name="Google Shape;338;p54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</a:t>
            </a:r>
            <a:endParaRPr sz="3000" b="1" i="0" u="none" strike="noStrike" cap="none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3090</Words>
  <Application>Microsoft Office PowerPoint</Application>
  <PresentationFormat>On-screen Show (16:9)</PresentationFormat>
  <Paragraphs>592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Bookman Old Style</vt:lpstr>
      <vt:lpstr>Noto Sans Symbols</vt:lpstr>
      <vt:lpstr>Rockwell</vt:lpstr>
      <vt:lpstr>Times New Roman</vt:lpstr>
      <vt:lpstr>Century Schoolbook</vt:lpstr>
      <vt:lpstr>Georgia</vt:lpstr>
      <vt:lpstr>Calibri</vt:lpstr>
      <vt:lpstr>Simple Light</vt:lpstr>
      <vt:lpstr>View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Mirza Noman Baig</dc:creator>
  <cp:lastModifiedBy>Saira Naeem</cp:lastModifiedBy>
  <cp:revision>28</cp:revision>
  <dcterms:modified xsi:type="dcterms:W3CDTF">2025-05-13T10:42:43Z</dcterms:modified>
</cp:coreProperties>
</file>